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bin" ContentType="application/vnd.openxmlformats-officedocument.oleObject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88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image" Target="../media/image3.wmf"/><Relationship Id="rId1" Type="http://schemas.openxmlformats.org/officeDocument/2006/relationships/image" Target="../media/image2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6.wmf"/><Relationship Id="rId1" Type="http://schemas.openxmlformats.org/officeDocument/2006/relationships/image" Target="../media/image5.w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7.wmf"/></Relationships>
</file>

<file path=ppt/drawings/_rels/vmlDrawing4.vml.rels><?xml version="1.0" encoding="UTF-8" standalone="yes"?>
<Relationships xmlns="http://schemas.openxmlformats.org/package/2006/relationships"><Relationship Id="rId3" Type="http://schemas.openxmlformats.org/officeDocument/2006/relationships/image" Target="../media/image10.wmf"/><Relationship Id="rId2" Type="http://schemas.openxmlformats.org/officeDocument/2006/relationships/image" Target="../media/image9.wmf"/><Relationship Id="rId1" Type="http://schemas.openxmlformats.org/officeDocument/2006/relationships/image" Target="../media/image8.wmf"/><Relationship Id="rId4" Type="http://schemas.openxmlformats.org/officeDocument/2006/relationships/image" Target="../media/image11.wmf"/></Relationships>
</file>

<file path=ppt/drawings/_rels/vmlDrawing5.vml.rels><?xml version="1.0" encoding="UTF-8" standalone="yes"?>
<Relationships xmlns="http://schemas.openxmlformats.org/package/2006/relationships"><Relationship Id="rId2" Type="http://schemas.openxmlformats.org/officeDocument/2006/relationships/image" Target="../media/image13.wmf"/><Relationship Id="rId1" Type="http://schemas.openxmlformats.org/officeDocument/2006/relationships/image" Target="../media/image12.wmf"/></Relationships>
</file>

<file path=ppt/media/image1.jpeg>
</file>

<file path=ppt/media/image10.wmf>
</file>

<file path=ppt/media/image11.wmf>
</file>

<file path=ppt/media/image12.wmf>
</file>

<file path=ppt/media/image13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23.10.2015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11.bin"/><Relationship Id="rId3" Type="http://schemas.openxmlformats.org/officeDocument/2006/relationships/image" Target="../media/image1.jpeg"/><Relationship Id="rId7" Type="http://schemas.openxmlformats.org/officeDocument/2006/relationships/oleObject" Target="../embeddings/oleObject10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oleObject9.bin"/><Relationship Id="rId11" Type="http://schemas.openxmlformats.org/officeDocument/2006/relationships/oleObject" Target="../embeddings/oleObject14.bin"/><Relationship Id="rId5" Type="http://schemas.openxmlformats.org/officeDocument/2006/relationships/oleObject" Target="../embeddings/oleObject8.bin"/><Relationship Id="rId10" Type="http://schemas.openxmlformats.org/officeDocument/2006/relationships/oleObject" Target="../embeddings/oleObject13.bin"/><Relationship Id="rId4" Type="http://schemas.openxmlformats.org/officeDocument/2006/relationships/oleObject" Target="../embeddings/oleObject7.bin"/><Relationship Id="rId9" Type="http://schemas.openxmlformats.org/officeDocument/2006/relationships/oleObject" Target="../embeddings/oleObject12.bin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5.vml"/><Relationship Id="rId5" Type="http://schemas.openxmlformats.org/officeDocument/2006/relationships/oleObject" Target="../embeddings/oleObject16.bin"/><Relationship Id="rId4" Type="http://schemas.openxmlformats.org/officeDocument/2006/relationships/oleObject" Target="../embeddings/oleObject15.bin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5" Type="http://schemas.openxmlformats.org/officeDocument/2006/relationships/oleObject" Target="../embeddings/oleObject2.bin"/><Relationship Id="rId4" Type="http://schemas.openxmlformats.org/officeDocument/2006/relationships/oleObject" Target="../embeddings/oleObject1.bin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5.bin"/><Relationship Id="rId4" Type="http://schemas.openxmlformats.org/officeDocument/2006/relationships/oleObject" Target="../embeddings/oleObject4.bin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Relationship Id="rId4" Type="http://schemas.openxmlformats.org/officeDocument/2006/relationships/oleObject" Target="../embeddings/oleObject6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-1"/>
            <a:ext cx="9144000" cy="6828631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1214414" y="2000240"/>
            <a:ext cx="6189515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Логические основы</a:t>
            </a:r>
          </a:p>
          <a:p>
            <a:pPr algn="ctr"/>
            <a:r>
              <a:rPr lang="ru-RU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компьютера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714348" y="357166"/>
            <a:ext cx="7502438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ГУ «</a:t>
            </a:r>
            <a:r>
              <a:rPr lang="ru-RU" sz="2000" b="1" spc="5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Каменскуральская</a:t>
            </a:r>
            <a:r>
              <a:rPr lang="ru-RU" sz="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средняя школа отдела образования </a:t>
            </a:r>
          </a:p>
          <a:p>
            <a:pPr algn="ctr"/>
            <a:r>
              <a:rPr lang="ru-RU" sz="2000" b="1" spc="5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акимата</a:t>
            </a:r>
            <a:r>
              <a:rPr lang="ru-RU" sz="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000" b="1" spc="5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Мендыкаринского</a:t>
            </a:r>
            <a:r>
              <a:rPr lang="ru-RU" sz="20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района»</a:t>
            </a:r>
            <a:endParaRPr lang="ru-RU" sz="20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357158" y="928670"/>
            <a:ext cx="187237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Тема:</a:t>
            </a:r>
            <a:endParaRPr lang="ru-RU" sz="54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6" name="Прямоугольник 5"/>
          <p:cNvSpPr/>
          <p:nvPr/>
        </p:nvSpPr>
        <p:spPr>
          <a:xfrm>
            <a:off x="261119" y="5103674"/>
            <a:ext cx="8509509" cy="107721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ru-RU" sz="32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Учитель информатики:</a:t>
            </a:r>
          </a:p>
          <a:p>
            <a:pPr algn="ctr"/>
            <a:r>
              <a:rPr lang="ru-RU" sz="32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                         </a:t>
            </a:r>
            <a:r>
              <a:rPr lang="ru-RU" sz="3200" b="1" spc="5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Тишбаева</a:t>
            </a:r>
            <a:r>
              <a:rPr lang="ru-RU" sz="32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Дина </a:t>
            </a:r>
            <a:r>
              <a:rPr lang="ru-RU" sz="3200" b="1" spc="5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Заркыновна</a:t>
            </a:r>
            <a:endParaRPr lang="ru-RU" sz="3200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3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6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P spid="5" grpId="0"/>
      <p:bldP spid="6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0"/>
            <a:ext cx="9144000" cy="6828631"/>
          </a:xfrm>
          <a:prstGeom prst="rect">
            <a:avLst/>
          </a:prstGeom>
          <a:noFill/>
        </p:spPr>
      </p:pic>
      <p:graphicFrame>
        <p:nvGraphicFramePr>
          <p:cNvPr id="22536" name="Object 8"/>
          <p:cNvGraphicFramePr>
            <a:graphicFrameLocks noChangeAspect="1"/>
          </p:cNvGraphicFramePr>
          <p:nvPr/>
        </p:nvGraphicFramePr>
        <p:xfrm>
          <a:off x="4286248" y="1500174"/>
          <a:ext cx="152400" cy="228600"/>
        </p:xfrm>
        <a:graphic>
          <a:graphicData uri="http://schemas.openxmlformats.org/presentationml/2006/ole">
            <p:oleObj spid="_x0000_s22536" r:id="rId4" imgW="152334" imgH="228501" progId="Equation.DSMT4">
              <p:embed/>
            </p:oleObj>
          </a:graphicData>
        </a:graphic>
      </p:graphicFrame>
      <p:graphicFrame>
        <p:nvGraphicFramePr>
          <p:cNvPr id="22535" name="Object 7"/>
          <p:cNvGraphicFramePr>
            <a:graphicFrameLocks noChangeAspect="1"/>
          </p:cNvGraphicFramePr>
          <p:nvPr/>
        </p:nvGraphicFramePr>
        <p:xfrm>
          <a:off x="5000628" y="1428736"/>
          <a:ext cx="161925" cy="228600"/>
        </p:xfrm>
        <a:graphic>
          <a:graphicData uri="http://schemas.openxmlformats.org/presentationml/2006/ole">
            <p:oleObj spid="_x0000_s22535" r:id="rId5" imgW="165172" imgH="228699" progId="Equation.DSMT4">
              <p:embed/>
            </p:oleObj>
          </a:graphicData>
        </a:graphic>
      </p:graphicFrame>
      <p:graphicFrame>
        <p:nvGraphicFramePr>
          <p:cNvPr id="22534" name="Object 6"/>
          <p:cNvGraphicFramePr>
            <a:graphicFrameLocks noChangeAspect="1"/>
          </p:cNvGraphicFramePr>
          <p:nvPr/>
        </p:nvGraphicFramePr>
        <p:xfrm>
          <a:off x="5715008" y="1428736"/>
          <a:ext cx="161925" cy="228600"/>
        </p:xfrm>
        <a:graphic>
          <a:graphicData uri="http://schemas.openxmlformats.org/presentationml/2006/ole">
            <p:oleObj spid="_x0000_s22534" r:id="rId6" imgW="165172" imgH="228699" progId="Equation.DSMT4">
              <p:embed/>
            </p:oleObj>
          </a:graphicData>
        </a:graphic>
      </p:graphicFrame>
      <p:graphicFrame>
        <p:nvGraphicFramePr>
          <p:cNvPr id="22533" name="Object 5"/>
          <p:cNvGraphicFramePr>
            <a:graphicFrameLocks noChangeAspect="1"/>
          </p:cNvGraphicFramePr>
          <p:nvPr/>
        </p:nvGraphicFramePr>
        <p:xfrm>
          <a:off x="6357950" y="1500174"/>
          <a:ext cx="152400" cy="200025"/>
        </p:xfrm>
        <a:graphic>
          <a:graphicData uri="http://schemas.openxmlformats.org/presentationml/2006/ole">
            <p:oleObj spid="_x0000_s22533" r:id="rId7" imgW="152268" imgH="203024" progId="Equation.DSMT4">
              <p:embed/>
            </p:oleObj>
          </a:graphicData>
        </a:graphic>
      </p:graphicFrame>
      <p:graphicFrame>
        <p:nvGraphicFramePr>
          <p:cNvPr id="22532" name="Object 4"/>
          <p:cNvGraphicFramePr>
            <a:graphicFrameLocks noChangeAspect="1"/>
          </p:cNvGraphicFramePr>
          <p:nvPr/>
        </p:nvGraphicFramePr>
        <p:xfrm>
          <a:off x="1285852" y="1500174"/>
          <a:ext cx="152400" cy="228600"/>
        </p:xfrm>
        <a:graphic>
          <a:graphicData uri="http://schemas.openxmlformats.org/presentationml/2006/ole">
            <p:oleObj spid="_x0000_s22532" r:id="rId8" imgW="152334" imgH="228501" progId="Equation.DSMT4">
              <p:embed/>
            </p:oleObj>
          </a:graphicData>
        </a:graphic>
      </p:graphicFrame>
      <p:graphicFrame>
        <p:nvGraphicFramePr>
          <p:cNvPr id="22531" name="Object 3"/>
          <p:cNvGraphicFramePr>
            <a:graphicFrameLocks noChangeAspect="1"/>
          </p:cNvGraphicFramePr>
          <p:nvPr/>
        </p:nvGraphicFramePr>
        <p:xfrm>
          <a:off x="1785918" y="1500174"/>
          <a:ext cx="161925" cy="228600"/>
        </p:xfrm>
        <a:graphic>
          <a:graphicData uri="http://schemas.openxmlformats.org/presentationml/2006/ole">
            <p:oleObj spid="_x0000_s22531" r:id="rId9" imgW="165172" imgH="228699" progId="Equation.DSMT4">
              <p:embed/>
            </p:oleObj>
          </a:graphicData>
        </a:graphic>
      </p:graphicFrame>
      <p:graphicFrame>
        <p:nvGraphicFramePr>
          <p:cNvPr id="22530" name="Object 2"/>
          <p:cNvGraphicFramePr>
            <a:graphicFrameLocks noChangeAspect="1"/>
          </p:cNvGraphicFramePr>
          <p:nvPr/>
        </p:nvGraphicFramePr>
        <p:xfrm>
          <a:off x="2285984" y="1428736"/>
          <a:ext cx="161925" cy="228600"/>
        </p:xfrm>
        <a:graphic>
          <a:graphicData uri="http://schemas.openxmlformats.org/presentationml/2006/ole">
            <p:oleObj spid="_x0000_s22530" r:id="rId10" imgW="165172" imgH="228699" progId="Equation.DSMT4">
              <p:embed/>
            </p:oleObj>
          </a:graphicData>
        </a:graphic>
      </p:graphicFrame>
      <p:graphicFrame>
        <p:nvGraphicFramePr>
          <p:cNvPr id="22529" name="Object 1"/>
          <p:cNvGraphicFramePr>
            <a:graphicFrameLocks noChangeAspect="1"/>
          </p:cNvGraphicFramePr>
          <p:nvPr/>
        </p:nvGraphicFramePr>
        <p:xfrm>
          <a:off x="2857488" y="1500174"/>
          <a:ext cx="152400" cy="200025"/>
        </p:xfrm>
        <a:graphic>
          <a:graphicData uri="http://schemas.openxmlformats.org/presentationml/2006/ole">
            <p:oleObj spid="_x0000_s22529" r:id="rId11" imgW="152268" imgH="203024" progId="Equation.DSMT4">
              <p:embed/>
            </p:oleObj>
          </a:graphicData>
        </a:graphic>
      </p:graphicFrame>
      <p:sp>
        <p:nvSpPr>
          <p:cNvPr id="22537" name="Rectangle 9"/>
          <p:cNvSpPr>
            <a:spLocks noChangeArrowheads="1"/>
          </p:cNvSpPr>
          <p:nvPr/>
        </p:nvSpPr>
        <p:spPr bwMode="auto">
          <a:xfrm>
            <a:off x="0" y="285728"/>
            <a:ext cx="8429684" cy="10772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r>
              <a:rPr kumimoji="0" lang="ru-RU" sz="32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 таблице истинности </a:t>
            </a:r>
            <a:r>
              <a:rPr kumimoji="0" lang="ru-RU" sz="3200" b="1" i="0" u="none" strike="noStrike" spc="50" normalizeH="0" baseline="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построи</a:t>
            </a:r>
            <a:endParaRPr kumimoji="0" lang="ru-RU" sz="32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r>
              <a:rPr kumimoji="0" lang="ru-RU" sz="32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СДНФ и СКНФ.</a:t>
            </a:r>
            <a:endParaRPr kumimoji="0" lang="ru-RU" sz="32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2538" name="Rectangle 10"/>
          <p:cNvSpPr>
            <a:spLocks noChangeArrowheads="1"/>
          </p:cNvSpPr>
          <p:nvPr/>
        </p:nvSpPr>
        <p:spPr bwMode="auto">
          <a:xfrm>
            <a:off x="0" y="3786190"/>
            <a:ext cx="9144000" cy="267765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17780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Решение:</a:t>
            </a:r>
            <a:endParaRPr kumimoji="0" lang="ru-RU" sz="28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177800" algn="just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Для всех наборов переменных, на которых функ­ция принимает единичные значения» записать конъ­юнкции, инвертируя те переменные, которым соот­ветствуют нулевые значения. Затем конъюнкции со­единить знаками дизъюнкции.</a:t>
            </a:r>
            <a:endParaRPr kumimoji="0" lang="ru-RU" sz="28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14" name="Таблица 13"/>
          <p:cNvGraphicFramePr>
            <a:graphicFrameLocks noGrp="1"/>
          </p:cNvGraphicFramePr>
          <p:nvPr/>
        </p:nvGraphicFramePr>
        <p:xfrm>
          <a:off x="642910" y="1357298"/>
          <a:ext cx="6215104" cy="2262774"/>
        </p:xfrm>
        <a:graphic>
          <a:graphicData uri="http://schemas.openxmlformats.org/drawingml/2006/table">
            <a:tbl>
              <a:tblPr/>
              <a:tblGrid>
                <a:gridCol w="482058"/>
                <a:gridCol w="482058"/>
                <a:gridCol w="522638"/>
                <a:gridCol w="522638"/>
                <a:gridCol w="700952"/>
                <a:gridCol w="700952"/>
                <a:gridCol w="700952"/>
                <a:gridCol w="700952"/>
                <a:gridCol w="700952"/>
                <a:gridCol w="700952"/>
              </a:tblGrid>
              <a:tr h="456550">
                <a:tc>
                  <a:txBody>
                    <a:bodyPr/>
                    <a:lstStyle/>
                    <a:p>
                      <a:pPr algn="just">
                        <a:lnSpc>
                          <a:spcPct val="92000"/>
                        </a:lnSpc>
                        <a:spcAft>
                          <a:spcPts val="0"/>
                        </a:spcAft>
                      </a:pPr>
                      <a:r>
                        <a:rPr lang="en-US" sz="1200" dirty="0">
                          <a:latin typeface="Times New Roman"/>
                          <a:ea typeface="Times New Roman"/>
                          <a:cs typeface="Times New Roman"/>
                        </a:rPr>
                        <a:t>а)</a:t>
                      </a:r>
                      <a:endParaRPr lang="ru-RU" sz="10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90170"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90170"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90170"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90170"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en-US" sz="1200">
                          <a:latin typeface="Times New Roman"/>
                          <a:ea typeface="Times New Roman"/>
                        </a:rPr>
                        <a:t>б)</a:t>
                      </a: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90170"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90170"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indent="-90170"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5778"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en-US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5778"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5778"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5778"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5778"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5778"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5778"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5778"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endParaRPr lang="ru-RU" sz="12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</a:rPr>
                        <a:t>1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91000"/>
                        </a:lnSpc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</a:rPr>
                        <a:t>0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25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3" dur="2000"/>
                                        <p:tgtEl>
                                          <p:spTgt spid="225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537" grpId="0"/>
      <p:bldP spid="22538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0"/>
            <a:ext cx="9144000" cy="6828631"/>
          </a:xfrm>
          <a:prstGeom prst="rect">
            <a:avLst/>
          </a:prstGeom>
          <a:noFill/>
        </p:spPr>
      </p:pic>
      <p:graphicFrame>
        <p:nvGraphicFramePr>
          <p:cNvPr id="23554" name="Object 2"/>
          <p:cNvGraphicFramePr>
            <a:graphicFrameLocks noChangeAspect="1"/>
          </p:cNvGraphicFramePr>
          <p:nvPr/>
        </p:nvGraphicFramePr>
        <p:xfrm>
          <a:off x="0" y="1571612"/>
          <a:ext cx="8929718" cy="1071570"/>
        </p:xfrm>
        <a:graphic>
          <a:graphicData uri="http://schemas.openxmlformats.org/presentationml/2006/ole">
            <p:oleObj spid="_x0000_s23554" r:id="rId4" imgW="4419600" imgH="457200" progId="Equation.DSMT4">
              <p:embed/>
            </p:oleObj>
          </a:graphicData>
        </a:graphic>
      </p:graphicFrame>
      <p:graphicFrame>
        <p:nvGraphicFramePr>
          <p:cNvPr id="23553" name="Object 1"/>
          <p:cNvGraphicFramePr>
            <a:graphicFrameLocks noChangeAspect="1"/>
          </p:cNvGraphicFramePr>
          <p:nvPr/>
        </p:nvGraphicFramePr>
        <p:xfrm>
          <a:off x="0" y="4071942"/>
          <a:ext cx="8786842" cy="1285884"/>
        </p:xfrm>
        <a:graphic>
          <a:graphicData uri="http://schemas.openxmlformats.org/presentationml/2006/ole">
            <p:oleObj spid="_x0000_s23553" r:id="rId5" imgW="4419600" imgH="457200" progId="Equation.DSMT4">
              <p:embed/>
            </p:oleObj>
          </a:graphicData>
        </a:graphic>
      </p:graphicFrame>
      <p:sp>
        <p:nvSpPr>
          <p:cNvPr id="23555" name="Rectangle 3"/>
          <p:cNvSpPr>
            <a:spLocks noChangeArrowheads="1"/>
          </p:cNvSpPr>
          <p:nvPr/>
        </p:nvSpPr>
        <p:spPr bwMode="auto">
          <a:xfrm>
            <a:off x="0" y="0"/>
            <a:ext cx="2714612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40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Ответы. </a:t>
            </a:r>
            <a:br>
              <a:rPr kumimoji="0" lang="ru-RU" sz="40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</a:br>
            <a:r>
              <a:rPr kumimoji="0" lang="ru-RU" sz="40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1.а)</a:t>
            </a:r>
            <a:endParaRPr kumimoji="0" lang="ru-RU" sz="40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0" y="2714620"/>
            <a:ext cx="1063112" cy="12003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1.б) </a:t>
            </a:r>
            <a:endParaRPr kumimoji="0" lang="ru-RU" sz="36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35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0" dur="500"/>
                                        <p:tgtEl>
                                          <p:spTgt spid="235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3" presetClass="entr" presetSubtype="1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3" dur="500"/>
                                        <p:tgtEl>
                                          <p:spTgt spid="235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3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6" dur="500"/>
                                        <p:tgtEl>
                                          <p:spTgt spid="235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3555" grpId="0"/>
      <p:bldP spid="23556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28631"/>
          </a:xfrm>
          <a:prstGeom prst="rect">
            <a:avLst/>
          </a:prstGeom>
          <a:noFill/>
        </p:spPr>
      </p:pic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500034" y="1071547"/>
          <a:ext cx="8358246" cy="2218532"/>
        </p:xfrm>
        <a:graphic>
          <a:graphicData uri="http://schemas.openxmlformats.org/drawingml/2006/table">
            <a:tbl>
              <a:tblPr/>
              <a:tblGrid>
                <a:gridCol w="3849995"/>
                <a:gridCol w="1009605"/>
                <a:gridCol w="1165941"/>
                <a:gridCol w="1166764"/>
                <a:gridCol w="1165941"/>
              </a:tblGrid>
              <a:tr h="1868012"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>
                          <a:effectLst>
                            <a:glow rad="228600">
                              <a:schemeClr val="accent4">
                                <a:satMod val="175000"/>
                                <a:alpha val="40000"/>
                              </a:schemeClr>
                            </a:glow>
                          </a:effectLst>
                          <a:latin typeface="Times New Roman"/>
                          <a:ea typeface="Times New Roman"/>
                          <a:cs typeface="Times New Roman"/>
                        </a:rPr>
                        <a:t>ФИ учащегося</a:t>
                      </a:r>
                      <a:endParaRPr lang="ru-RU" sz="200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>
                          <a:effectLst>
                            <a:glow rad="228600">
                              <a:schemeClr val="accent4">
                                <a:satMod val="175000"/>
                                <a:alpha val="40000"/>
                              </a:schemeClr>
                            </a:glow>
                          </a:effectLst>
                          <a:latin typeface="Times New Roman"/>
                          <a:ea typeface="Times New Roman"/>
                          <a:cs typeface="Times New Roman"/>
                        </a:rPr>
                        <a:t>Начало урока</a:t>
                      </a:r>
                      <a:endParaRPr lang="ru-RU" sz="200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>
                          <a:effectLst>
                            <a:glow rad="228600">
                              <a:schemeClr val="accent4">
                                <a:satMod val="175000"/>
                                <a:alpha val="40000"/>
                              </a:schemeClr>
                            </a:glow>
                          </a:effectLst>
                          <a:latin typeface="Times New Roman"/>
                          <a:ea typeface="Times New Roman"/>
                          <a:cs typeface="Times New Roman"/>
                        </a:rPr>
                        <a:t>Проверка д\з</a:t>
                      </a:r>
                      <a:endParaRPr lang="ru-RU" sz="200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>
                          <a:effectLst>
                            <a:glow rad="228600">
                              <a:schemeClr val="accent4">
                                <a:satMod val="175000"/>
                                <a:alpha val="40000"/>
                              </a:schemeClr>
                            </a:glow>
                          </a:effectLst>
                          <a:latin typeface="Times New Roman"/>
                          <a:ea typeface="Times New Roman"/>
                          <a:cs typeface="Times New Roman"/>
                        </a:rPr>
                        <a:t>Ход урока</a:t>
                      </a:r>
                      <a:endParaRPr lang="ru-RU" sz="200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effectLst>
                            <a:glow rad="228600">
                              <a:schemeClr val="accent4">
                                <a:satMod val="175000"/>
                                <a:alpha val="40000"/>
                              </a:schemeClr>
                            </a:glow>
                          </a:effectLst>
                          <a:latin typeface="Times New Roman"/>
                          <a:ea typeface="Times New Roman"/>
                          <a:cs typeface="Times New Roman"/>
                        </a:rPr>
                        <a:t>Итоговая оценка</a:t>
                      </a:r>
                      <a:endParaRPr lang="ru-RU" sz="200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5127"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200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200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200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ru-RU" sz="200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457200" algn="just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2000" dirty="0">
                        <a:effectLst>
                          <a:glow rad="228600">
                            <a:schemeClr val="accent4">
                              <a:satMod val="175000"/>
                              <a:alpha val="40000"/>
                            </a:schemeClr>
                          </a:glow>
                        </a:effectLst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4813" marR="64813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28631"/>
          </a:xfrm>
          <a:prstGeom prst="rect">
            <a:avLst/>
          </a:prstGeom>
          <a:noFill/>
        </p:spPr>
      </p:pic>
      <p:sp>
        <p:nvSpPr>
          <p:cNvPr id="25601" name="Rectangle 1"/>
          <p:cNvSpPr>
            <a:spLocks noChangeArrowheads="1"/>
          </p:cNvSpPr>
          <p:nvPr/>
        </p:nvSpPr>
        <p:spPr bwMode="auto">
          <a:xfrm>
            <a:off x="0" y="571480"/>
            <a:ext cx="9144000" cy="45243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0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Образование – украшение для счастливых,</a:t>
            </a:r>
            <a:endParaRPr kumimoji="0" lang="ru-RU" sz="3600" b="1" i="1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убежище для несчастных.</a:t>
            </a: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Для образования  нужны три вещи: природные способности,</a:t>
            </a:r>
            <a:endParaRPr kumimoji="0" lang="ru-RU" sz="3600" b="1" i="1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0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упражнения и время.</a:t>
            </a:r>
            <a:endParaRPr kumimoji="0" lang="ru-RU" sz="3600" b="1" i="1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6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</a:t>
            </a:r>
            <a:r>
              <a:rPr kumimoji="0" lang="ru-MO" sz="36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                                                                                               </a:t>
            </a:r>
            <a:r>
              <a:rPr kumimoji="0" lang="ru-RU" sz="36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 </a:t>
            </a:r>
            <a:r>
              <a:rPr kumimoji="0" lang="ru-RU" sz="3600" b="1" i="1" u="none" strike="noStrike" spc="50" normalizeH="0" baseline="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Демокрит</a:t>
            </a:r>
            <a:r>
              <a:rPr kumimoji="0" lang="ru-RU" sz="36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	</a:t>
            </a:r>
            <a:endParaRPr kumimoji="0" lang="ru-RU" sz="3600" b="1" i="1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2560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1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6828631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1928794" y="1214422"/>
            <a:ext cx="4812087" cy="4154984"/>
          </a:xfrm>
          <a:prstGeom prst="rect">
            <a:avLst/>
          </a:prstGeom>
        </p:spPr>
        <p:txBody>
          <a:bodyPr wrap="non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8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Спасибо </a:t>
            </a:r>
            <a:endParaRPr lang="ru-RU" sz="88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8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з</a:t>
            </a:r>
            <a:r>
              <a:rPr lang="ru-RU" sz="8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а</a:t>
            </a:r>
          </a:p>
          <a:p>
            <a:pPr algn="ctr"/>
            <a:r>
              <a:rPr lang="ru-RU" sz="8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8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работу</a:t>
            </a:r>
            <a:endParaRPr lang="ru-RU" sz="88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-1"/>
            <a:ext cx="9144000" cy="6828631"/>
          </a:xfrm>
          <a:prstGeom prst="rect">
            <a:avLst/>
          </a:prstGeom>
          <a:noFill/>
        </p:spPr>
      </p:pic>
      <p:sp>
        <p:nvSpPr>
          <p:cNvPr id="2049" name="Rectangle 1"/>
          <p:cNvSpPr>
            <a:spLocks noChangeArrowheads="1"/>
          </p:cNvSpPr>
          <p:nvPr/>
        </p:nvSpPr>
        <p:spPr bwMode="auto">
          <a:xfrm>
            <a:off x="0" y="642918"/>
            <a:ext cx="9144000" cy="45243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914400" algn="l"/>
              </a:tabLst>
            </a:pPr>
            <a:endParaRPr kumimoji="0" lang="ru-RU" sz="32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914400" algn="l"/>
              </a:tabLst>
            </a:pPr>
            <a:r>
              <a:rPr lang="ru-RU" sz="32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Ц</a:t>
            </a:r>
            <a:r>
              <a:rPr kumimoji="0" lang="ru-RU" sz="32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ель урока.:</a:t>
            </a:r>
          </a:p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AutoNum type="arabicPeriod"/>
              <a:tabLst>
                <a:tab pos="914400" algn="l"/>
              </a:tabLst>
            </a:pPr>
            <a:r>
              <a:rPr kumimoji="0" lang="ru-RU" sz="32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Таблица истинности сложного логического выражения. Как её правильно составить и использовать?</a:t>
            </a:r>
            <a:endParaRPr lang="ru-RU" sz="32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AutoNum type="arabicPeriod"/>
              <a:tabLst>
                <a:tab pos="914400" algn="l"/>
              </a:tabLst>
            </a:pPr>
            <a:r>
              <a:rPr kumimoji="0" lang="ru-RU" sz="32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Каким образом алгебра логики связана с компьютером?</a:t>
            </a:r>
            <a:endParaRPr lang="ru-RU" sz="3200" b="1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ea typeface="Times New Roman" pitchFamily="18" charset="0"/>
              <a:cs typeface="Times New Roman" pitchFamily="18" charset="0"/>
            </a:endParaRPr>
          </a:p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AutoNum type="arabicPeriod"/>
              <a:tabLst>
                <a:tab pos="914400" algn="l"/>
              </a:tabLst>
            </a:pPr>
            <a:r>
              <a:rPr kumimoji="0" lang="ru-RU" sz="32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Знаете ли вы что такое ДНФ, чем она отличается от СДНФ?</a:t>
            </a:r>
            <a:endParaRPr kumimoji="0" lang="ru-RU" sz="32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20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9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-1"/>
            <a:ext cx="9144000" cy="6828631"/>
          </a:xfrm>
          <a:prstGeom prst="rect">
            <a:avLst/>
          </a:prstGeom>
          <a:noFill/>
        </p:spPr>
      </p:pic>
      <p:sp>
        <p:nvSpPr>
          <p:cNvPr id="15361" name="Rectangle 1"/>
          <p:cNvSpPr>
            <a:spLocks noChangeArrowheads="1"/>
          </p:cNvSpPr>
          <p:nvPr/>
        </p:nvSpPr>
        <p:spPr bwMode="auto">
          <a:xfrm>
            <a:off x="0" y="285728"/>
            <a:ext cx="9144000" cy="61863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914400" algn="l"/>
              </a:tabLst>
            </a:pPr>
            <a:r>
              <a:rPr kumimoji="0" lang="ru-RU" sz="3600" b="1" i="0" u="none" strike="noStrike" normalizeH="0" baseline="0" dirty="0" smtClean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rgbClr val="FF0000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Самостоятельная .</a:t>
            </a:r>
            <a:endParaRPr kumimoji="0" lang="ru-RU" sz="3600" b="1" i="0" u="none" strike="noStrike" normalizeH="0" baseline="0" dirty="0" smtClean="0">
              <a:ln w="31550" cmpd="sng">
                <a:gradFill>
                  <a:gsLst>
                    <a:gs pos="25000">
                      <a:schemeClr val="accent1">
                        <a:shade val="25000"/>
                        <a:satMod val="190000"/>
                      </a:schemeClr>
                    </a:gs>
                    <a:gs pos="80000">
                      <a:schemeClr val="accent1">
                        <a:tint val="75000"/>
                        <a:satMod val="19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rgbClr val="FF0000"/>
              </a:solidFill>
              <a:effectLst>
                <a:outerShdw blurRad="41275" dist="12700" dir="12000000" algn="tl" rotWithShape="0">
                  <a:srgbClr val="000000">
                    <a:alpha val="40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914400" algn="l"/>
              </a:tabLst>
            </a:pPr>
            <a:r>
              <a:rPr kumimoji="0" lang="ru-RU" sz="3600" b="1" i="0" u="none" strike="noStrike" normalizeH="0" baseline="0" dirty="0" smtClean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rgbClr val="FFFFFF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Вспомним </a:t>
            </a:r>
            <a:r>
              <a:rPr kumimoji="0" lang="ru-RU" sz="3600" b="1" i="1" u="none" strike="noStrike" normalizeH="0" baseline="0" dirty="0" smtClean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rgbClr val="FFFFFF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правило построения логических схем</a:t>
            </a:r>
            <a:r>
              <a:rPr kumimoji="0" lang="ru-RU" sz="3600" b="1" i="0" u="none" strike="noStrike" normalizeH="0" baseline="0" dirty="0" smtClean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rgbClr val="FFFFFF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:</a:t>
            </a:r>
            <a:endParaRPr kumimoji="0" lang="ru-RU" sz="3600" b="1" i="0" u="none" strike="noStrike" normalizeH="0" baseline="0" dirty="0" smtClean="0">
              <a:ln w="31550" cmpd="sng">
                <a:gradFill>
                  <a:gsLst>
                    <a:gs pos="25000">
                      <a:schemeClr val="accent1">
                        <a:shade val="25000"/>
                        <a:satMod val="190000"/>
                      </a:schemeClr>
                    </a:gs>
                    <a:gs pos="80000">
                      <a:schemeClr val="accent1">
                        <a:tint val="75000"/>
                        <a:satMod val="19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rgbClr val="FFFFFF"/>
              </a:solidFill>
              <a:effectLst>
                <a:outerShdw blurRad="41275" dist="12700" dir="12000000" algn="tl" rotWithShape="0">
                  <a:srgbClr val="000000">
                    <a:alpha val="40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914400" algn="l"/>
              </a:tabLst>
            </a:pPr>
            <a:r>
              <a:rPr kumimoji="0" lang="ru-RU" sz="3600" b="1" i="0" u="none" strike="noStrike" normalizeH="0" baseline="0" dirty="0" smtClean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rgbClr val="FFFFFF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     1)  Определите число логических переменных.</a:t>
            </a:r>
            <a:endParaRPr kumimoji="0" lang="ru-RU" sz="3600" b="1" i="0" u="none" strike="noStrike" normalizeH="0" baseline="0" dirty="0" smtClean="0">
              <a:ln w="31550" cmpd="sng">
                <a:gradFill>
                  <a:gsLst>
                    <a:gs pos="25000">
                      <a:schemeClr val="accent1">
                        <a:shade val="25000"/>
                        <a:satMod val="190000"/>
                      </a:schemeClr>
                    </a:gs>
                    <a:gs pos="80000">
                      <a:schemeClr val="accent1">
                        <a:tint val="75000"/>
                        <a:satMod val="19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rgbClr val="FFFFFF"/>
              </a:solidFill>
              <a:effectLst>
                <a:outerShdw blurRad="41275" dist="12700" dir="12000000" algn="tl" rotWithShape="0">
                  <a:srgbClr val="000000">
                    <a:alpha val="40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AutoNum type="arabicPeriod"/>
              <a:tabLst>
                <a:tab pos="914400" algn="l"/>
              </a:tabLst>
            </a:pPr>
            <a:r>
              <a:rPr kumimoji="0" lang="ru-RU" sz="3600" b="1" i="0" u="none" strike="noStrike" normalizeH="0" baseline="0" dirty="0" smtClean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rgbClr val="FFFFFF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Определите количество базовых логических операций и их порядок.</a:t>
            </a:r>
            <a:endParaRPr kumimoji="0" lang="ru-RU" sz="3600" b="1" i="0" u="none" strike="noStrike" normalizeH="0" baseline="0" dirty="0" smtClean="0">
              <a:ln w="31550" cmpd="sng">
                <a:gradFill>
                  <a:gsLst>
                    <a:gs pos="25000">
                      <a:schemeClr val="accent1">
                        <a:shade val="25000"/>
                        <a:satMod val="190000"/>
                      </a:schemeClr>
                    </a:gs>
                    <a:gs pos="80000">
                      <a:schemeClr val="accent1">
                        <a:tint val="75000"/>
                        <a:satMod val="19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rgbClr val="FFFFFF"/>
              </a:solidFill>
              <a:effectLst>
                <a:outerShdw blurRad="41275" dist="12700" dir="12000000" algn="tl" rotWithShape="0">
                  <a:srgbClr val="000000">
                    <a:alpha val="40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tx1"/>
              </a:buClr>
              <a:buSzTx/>
              <a:buFontTx/>
              <a:buAutoNum type="arabicPeriod"/>
              <a:tabLst>
                <a:tab pos="914400" algn="l"/>
              </a:tabLst>
            </a:pPr>
            <a:r>
              <a:rPr kumimoji="0" lang="ru-RU" sz="3600" b="1" i="0" u="none" strike="noStrike" normalizeH="0" baseline="0" dirty="0" smtClean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rgbClr val="FFFFFF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Изобразить для каждой логической операции соответствующий ей вентиль.</a:t>
            </a:r>
            <a:endParaRPr kumimoji="0" lang="ru-RU" sz="3600" b="1" i="0" u="none" strike="noStrike" normalizeH="0" baseline="0" dirty="0" smtClean="0">
              <a:ln w="31550" cmpd="sng">
                <a:gradFill>
                  <a:gsLst>
                    <a:gs pos="25000">
                      <a:schemeClr val="accent1">
                        <a:shade val="25000"/>
                        <a:satMod val="190000"/>
                      </a:schemeClr>
                    </a:gs>
                    <a:gs pos="80000">
                      <a:schemeClr val="accent1">
                        <a:tint val="75000"/>
                        <a:satMod val="19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rgbClr val="FFFFFF"/>
              </a:solidFill>
              <a:effectLst>
                <a:outerShdw blurRad="41275" dist="12700" dir="12000000" algn="tl" rotWithShape="0">
                  <a:srgbClr val="000000">
                    <a:alpha val="40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>
                <a:schemeClr val="tx1"/>
              </a:buClr>
              <a:buSzTx/>
              <a:buFontTx/>
              <a:buAutoNum type="arabicPeriod"/>
              <a:tabLst>
                <a:tab pos="914400" algn="l"/>
              </a:tabLst>
            </a:pPr>
            <a:r>
              <a:rPr kumimoji="0" lang="ru-RU" sz="3600" b="1" i="0" u="none" strike="noStrike" normalizeH="0" baseline="0" dirty="0" smtClean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rgbClr val="FFFFFF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Соединить вентили в порядке выполнения логических операций.</a:t>
            </a:r>
            <a:endParaRPr kumimoji="0" lang="ru-RU" sz="3600" b="1" i="0" u="none" strike="noStrike" normalizeH="0" baseline="0" dirty="0" smtClean="0">
              <a:ln w="31550" cmpd="sng">
                <a:gradFill>
                  <a:gsLst>
                    <a:gs pos="25000">
                      <a:schemeClr val="accent1">
                        <a:shade val="25000"/>
                        <a:satMod val="190000"/>
                      </a:schemeClr>
                    </a:gs>
                    <a:gs pos="80000">
                      <a:schemeClr val="accent1">
                        <a:tint val="75000"/>
                        <a:satMod val="190000"/>
                      </a:schemeClr>
                    </a:gs>
                  </a:gsLst>
                  <a:lin ang="5400000"/>
                </a:gradFill>
                <a:prstDash val="solid"/>
              </a:ln>
              <a:solidFill>
                <a:srgbClr val="FFFFFF"/>
              </a:solidFill>
              <a:effectLst>
                <a:outerShdw blurRad="41275" dist="12700" dir="12000000" algn="tl" rotWithShape="0">
                  <a:srgbClr val="000000">
                    <a:alpha val="40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153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-1"/>
            <a:ext cx="9144000" cy="6828631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357158" y="500042"/>
            <a:ext cx="8358246" cy="4524315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ru-RU" sz="4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Функция — это закон соответствия между переменными, а </a:t>
            </a:r>
            <a:r>
              <a:rPr lang="ru-RU" sz="48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ло­гическая функция —</a:t>
            </a:r>
            <a:r>
              <a:rPr lang="ru-RU" sz="4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это закон соответствия между логическими переменными</a:t>
            </a:r>
            <a:endParaRPr lang="ru-RU" sz="48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-1"/>
            <a:ext cx="9144000" cy="6828631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357158" y="285728"/>
            <a:ext cx="8358246" cy="6001643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ru-RU" sz="48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8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Логическая переменная — </a:t>
            </a:r>
            <a:r>
              <a:rPr lang="ru-RU" sz="4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это такая переменная, которая принимает два значения 0 («ложь», 1 («истина»).</a:t>
            </a:r>
          </a:p>
          <a:p>
            <a:r>
              <a:rPr lang="ru-RU" sz="48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Логические функции характеризуются (задаются) таблицами истинности. </a:t>
            </a:r>
            <a:endParaRPr lang="ru-RU" sz="4800" b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-1"/>
            <a:ext cx="9144000" cy="6828631"/>
          </a:xfrm>
          <a:prstGeom prst="rect">
            <a:avLst/>
          </a:prstGeom>
          <a:noFill/>
        </p:spPr>
      </p:pic>
      <p:sp>
        <p:nvSpPr>
          <p:cNvPr id="3" name="Прямоугольник 2"/>
          <p:cNvSpPr/>
          <p:nvPr/>
        </p:nvSpPr>
        <p:spPr>
          <a:xfrm>
            <a:off x="500034" y="571480"/>
            <a:ext cx="8358246" cy="5632311"/>
          </a:xfrm>
          <a:prstGeom prst="rect">
            <a:avLst/>
          </a:prstGeom>
        </p:spPr>
        <p:txBody>
          <a:bodyPr wrap="square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40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Логические функции характеризуются (задаются) таблицами истинности. </a:t>
            </a:r>
          </a:p>
          <a:p>
            <a:pPr algn="ctr"/>
            <a:r>
              <a:rPr lang="ru-RU" sz="4000" b="1" i="1" dirty="0" smtClean="0">
                <a:ln w="31550" cmpd="sng">
                  <a:gradFill>
                    <a:gsLst>
                      <a:gs pos="25000">
                        <a:schemeClr val="accent1">
                          <a:shade val="25000"/>
                          <a:satMod val="190000"/>
                        </a:schemeClr>
                      </a:gs>
                      <a:gs pos="80000">
                        <a:schemeClr val="accent1">
                          <a:tint val="75000"/>
                          <a:satMod val="190000"/>
                        </a:schemeClr>
                      </a:gs>
                    </a:gsLst>
                    <a:lin ang="5400000"/>
                  </a:gradFill>
                  <a:prstDash val="solid"/>
                </a:ln>
                <a:solidFill>
                  <a:schemeClr val="tx2"/>
                </a:solidFill>
                <a:effectLst>
                  <a:outerShdw blurRad="41275" dist="12700" dir="12000000" algn="tl" rotWithShape="0">
                    <a:srgbClr val="000000">
                      <a:alpha val="40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Таблица истинности </a:t>
            </a:r>
            <a:r>
              <a:rPr lang="ru-RU" sz="4000" b="1" i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cs typeface="Times New Roman" pitchFamily="18" charset="0"/>
              </a:rPr>
              <a:t>— это таблица, устанавливающая соответствие между возможными наборами значений логических переменных и значениями функций</a:t>
            </a:r>
            <a:endParaRPr lang="ru-RU" sz="4000" b="1" i="1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0"/>
            <a:ext cx="9144000" cy="6828631"/>
          </a:xfrm>
          <a:prstGeom prst="rect">
            <a:avLst/>
          </a:prstGeom>
          <a:noFill/>
        </p:spPr>
      </p:pic>
      <p:sp>
        <p:nvSpPr>
          <p:cNvPr id="16386" name="Rectangle 2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16385" name="Object 1"/>
          <p:cNvGraphicFramePr>
            <a:graphicFrameLocks noChangeAspect="1"/>
          </p:cNvGraphicFramePr>
          <p:nvPr/>
        </p:nvGraphicFramePr>
        <p:xfrm>
          <a:off x="428597" y="571480"/>
          <a:ext cx="6858048" cy="2143140"/>
        </p:xfrm>
        <a:graphic>
          <a:graphicData uri="http://schemas.openxmlformats.org/presentationml/2006/ole">
            <p:oleObj spid="_x0000_s16385" r:id="rId4" imgW="1714500" imgH="457200" progId="Equation.DSMT4">
              <p:embed/>
            </p:oleObj>
          </a:graphicData>
        </a:graphic>
      </p:graphicFrame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16387" name="Object 3"/>
          <p:cNvGraphicFramePr>
            <a:graphicFrameLocks noChangeAspect="1"/>
          </p:cNvGraphicFramePr>
          <p:nvPr/>
        </p:nvGraphicFramePr>
        <p:xfrm>
          <a:off x="642910" y="4357694"/>
          <a:ext cx="3786214" cy="1214446"/>
        </p:xfrm>
        <a:graphic>
          <a:graphicData uri="http://schemas.openxmlformats.org/presentationml/2006/ole">
            <p:oleObj spid="_x0000_s16387" r:id="rId5" imgW="863225" imgH="228501" progId="Equation.DSMT4">
              <p:embed/>
            </p:oleObj>
          </a:graphicData>
        </a:graphic>
      </p:graphicFrame>
      <p:sp>
        <p:nvSpPr>
          <p:cNvPr id="7" name="Прямоугольник 6"/>
          <p:cNvSpPr/>
          <p:nvPr/>
        </p:nvSpPr>
        <p:spPr>
          <a:xfrm>
            <a:off x="428596" y="3357562"/>
            <a:ext cx="412625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Конъюнкция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4643438" y="3357562"/>
            <a:ext cx="4137736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/>
            <a:r>
              <a:rPr lang="ru-RU" sz="5400" b="1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Дизъюнкция</a:t>
            </a:r>
            <a:endParaRPr lang="ru-RU" sz="5400" b="1" cap="none" spc="5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16390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ru-RU"/>
          </a:p>
        </p:txBody>
      </p:sp>
      <p:graphicFrame>
        <p:nvGraphicFramePr>
          <p:cNvPr id="16389" name="Object 5"/>
          <p:cNvGraphicFramePr>
            <a:graphicFrameLocks noChangeAspect="1"/>
          </p:cNvGraphicFramePr>
          <p:nvPr/>
        </p:nvGraphicFramePr>
        <p:xfrm>
          <a:off x="4714876" y="4429132"/>
          <a:ext cx="4143404" cy="1071570"/>
        </p:xfrm>
        <a:graphic>
          <a:graphicData uri="http://schemas.openxmlformats.org/presentationml/2006/ole">
            <p:oleObj spid="_x0000_s16389" r:id="rId6" imgW="1676400" imgH="241300" progId="Equation.DSMT4">
              <p:embed/>
            </p:oleObj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0"/>
            <a:ext cx="9144000" cy="6828631"/>
          </a:xfrm>
          <a:prstGeom prst="rect">
            <a:avLst/>
          </a:prstGeom>
          <a:noFill/>
        </p:spPr>
      </p:pic>
      <p:graphicFrame>
        <p:nvGraphicFramePr>
          <p:cNvPr id="20482" name="Object 2"/>
          <p:cNvGraphicFramePr>
            <a:graphicFrameLocks noChangeAspect="1"/>
          </p:cNvGraphicFramePr>
          <p:nvPr/>
        </p:nvGraphicFramePr>
        <p:xfrm>
          <a:off x="357157" y="5286388"/>
          <a:ext cx="8368451" cy="1071570"/>
        </p:xfrm>
        <a:graphic>
          <a:graphicData uri="http://schemas.openxmlformats.org/presentationml/2006/ole">
            <p:oleObj spid="_x0000_s20482" r:id="rId4" imgW="1562100" imgH="203200" progId="Equation.DSMT4">
              <p:embed/>
            </p:oleObj>
          </a:graphicData>
        </a:graphic>
      </p:graphicFrame>
      <p:graphicFrame>
        <p:nvGraphicFramePr>
          <p:cNvPr id="20481" name="Object 1"/>
          <p:cNvGraphicFramePr>
            <a:graphicFrameLocks noChangeAspect="1"/>
          </p:cNvGraphicFramePr>
          <p:nvPr/>
        </p:nvGraphicFramePr>
        <p:xfrm>
          <a:off x="714347" y="2143116"/>
          <a:ext cx="7834367" cy="1000132"/>
        </p:xfrm>
        <a:graphic>
          <a:graphicData uri="http://schemas.openxmlformats.org/presentationml/2006/ole">
            <p:oleObj spid="_x0000_s20481" r:id="rId5" imgW="1790700" imgH="228600" progId="Equation.DSMT4">
              <p:embed/>
            </p:oleObj>
          </a:graphicData>
        </a:graphic>
      </p:graphicFrame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0" y="3214686"/>
            <a:ext cx="9144000" cy="25545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1778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Дизъюнктивная нормальная форма </a:t>
            </a:r>
            <a:r>
              <a:rPr kumimoji="0" lang="ru-RU" sz="32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(ДНФ) — это форма, в которой логическая функция представляется в виде дизъюнкции элементарных конъюнкций, на­пример:</a:t>
            </a:r>
            <a:endParaRPr kumimoji="0" lang="ru-RU" sz="32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1778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2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285720" y="0"/>
            <a:ext cx="8858280" cy="255454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1778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200" b="1" i="1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Конъюнктивной нормальной формой</a:t>
            </a:r>
            <a:r>
              <a:rPr kumimoji="0" lang="ru-RU" sz="32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(КНФ) называ­ется такая форма, в которой функция представляется в виде конъюнкции элементарных дизъюнкций. Напри­мер:</a:t>
            </a:r>
            <a:endParaRPr kumimoji="0" lang="ru-RU" sz="32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1778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32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0485" name="Rectangle 5"/>
          <p:cNvSpPr>
            <a:spLocks noChangeArrowheads="1"/>
          </p:cNvSpPr>
          <p:nvPr/>
        </p:nvSpPr>
        <p:spPr bwMode="auto">
          <a:xfrm>
            <a:off x="0" y="88582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17780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04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2000"/>
                                        <p:tgtEl>
                                          <p:spTgt spid="2048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3" dur="2000"/>
                                        <p:tgtEl>
                                          <p:spTgt spid="204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8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6" dur="2000"/>
                                        <p:tgtEl>
                                          <p:spTgt spid="2048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3" grpId="0"/>
      <p:bldP spid="20484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Дина\Desktop\буклет 1 А\1238976611_3-romantic-background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0"/>
            <a:ext cx="9144000" cy="6828631"/>
          </a:xfrm>
          <a:prstGeom prst="rect">
            <a:avLst/>
          </a:prstGeom>
          <a:noFill/>
        </p:spPr>
      </p:pic>
      <p:sp>
        <p:nvSpPr>
          <p:cNvPr id="21506" name="Rectangle 2"/>
          <p:cNvSpPr>
            <a:spLocks noChangeArrowheads="1"/>
          </p:cNvSpPr>
          <p:nvPr/>
        </p:nvSpPr>
        <p:spPr bwMode="auto">
          <a:xfrm>
            <a:off x="0" y="285728"/>
            <a:ext cx="9144000" cy="600164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marL="0" marR="0" lvl="0" indent="1778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i="0" u="sng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Правило записи СДНФ функции по таблице истин­ности.</a:t>
            </a:r>
            <a:r>
              <a:rPr kumimoji="0" lang="ru-RU" sz="24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</a:t>
            </a:r>
            <a:endParaRPr kumimoji="0" lang="ru-RU" sz="24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1778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1) Для каждой строки таблицы истинности с единым значением функции надо построить </a:t>
            </a:r>
            <a:r>
              <a:rPr kumimoji="0" lang="ru-RU" sz="2400" b="1" i="0" u="none" strike="noStrike" spc="50" normalizeH="0" baseline="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минтерм</a:t>
            </a:r>
            <a:r>
              <a:rPr kumimoji="0" lang="ru-RU" sz="24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. (</a:t>
            </a:r>
            <a:r>
              <a:rPr kumimoji="0" lang="ru-RU" sz="2400" b="1" i="0" u="none" strike="noStrike" spc="50" normalizeH="0" baseline="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минтермом</a:t>
            </a:r>
            <a:r>
              <a:rPr kumimoji="0" lang="ru-RU" sz="24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называется терм,  произведение, в котором каждая переменная встречается только 1 раз - либо с отрицанием, либо без него).</a:t>
            </a:r>
            <a:endParaRPr kumimoji="0" lang="ru-RU" sz="24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1778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2) Переменные имеющие нулевое значение в строке, включить в </a:t>
            </a:r>
            <a:r>
              <a:rPr kumimoji="0" lang="ru-RU" sz="2400" b="1" i="0" u="none" strike="noStrike" spc="50" normalizeH="0" baseline="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минтерм</a:t>
            </a:r>
            <a:r>
              <a:rPr kumimoji="0" lang="ru-RU" sz="24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с отрицанием, а переменные со значением 1 -  без отрицания.</a:t>
            </a:r>
            <a:endParaRPr kumimoji="0" lang="ru-RU" sz="24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1778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3) Необходимо объединить все </a:t>
            </a:r>
            <a:r>
              <a:rPr kumimoji="0" lang="ru-RU" sz="2400" b="1" i="0" u="none" strike="noStrike" spc="50" normalizeH="0" baseline="0" dirty="0" err="1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минтермы</a:t>
            </a:r>
            <a:r>
              <a:rPr kumimoji="0" lang="ru-RU" sz="24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 операцией дизъюнкция, что даст стандартную сумму произведений для заданной таблицы истинности.</a:t>
            </a:r>
            <a:endParaRPr kumimoji="0" lang="ru-RU" sz="24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1778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400" b="1" i="0" u="none" strike="noStrike" spc="50" normalizeH="0" baseline="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  <a:latin typeface="Times New Roman" pitchFamily="18" charset="0"/>
                <a:ea typeface="Times New Roman" pitchFamily="18" charset="0"/>
                <a:cs typeface="Times New Roman" pitchFamily="18" charset="0"/>
              </a:rPr>
              <a:t>Например, логическая функция задана таблицей истинности, представленной в таблице. Для набо­ров 4, 6, 7, 8 записываем конъюнкции через пробел:</a:t>
            </a:r>
            <a:endParaRPr kumimoji="0" lang="ru-RU" sz="24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  <a:p>
            <a:pPr marL="0" marR="0" lvl="0" indent="1778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2400" b="1" i="0" u="none" strike="noStrike" spc="50" normalizeH="0" baseline="0" dirty="0" smtClean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21505" name="Object 1"/>
          <p:cNvGraphicFramePr>
            <a:graphicFrameLocks noChangeAspect="1"/>
          </p:cNvGraphicFramePr>
          <p:nvPr/>
        </p:nvGraphicFramePr>
        <p:xfrm>
          <a:off x="214282" y="5572140"/>
          <a:ext cx="7858180" cy="928694"/>
        </p:xfrm>
        <a:graphic>
          <a:graphicData uri="http://schemas.openxmlformats.org/presentationml/2006/ole">
            <p:oleObj spid="_x0000_s21505" r:id="rId4" imgW="1739900" imgH="228600" progId="Equation.DSMT4">
              <p:embed/>
            </p:oleObj>
          </a:graphicData>
        </a:graphic>
      </p:graphicFrame>
      <p:sp>
        <p:nvSpPr>
          <p:cNvPr id="21507" name="Rectangle 3"/>
          <p:cNvSpPr>
            <a:spLocks noChangeArrowheads="1"/>
          </p:cNvSpPr>
          <p:nvPr/>
        </p:nvSpPr>
        <p:spPr bwMode="auto">
          <a:xfrm>
            <a:off x="0" y="685800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17780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2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Arial" pitchFamily="34" charset="0"/>
              </a:rPr>
              <a:t>.</a:t>
            </a:r>
            <a:endParaRPr kumimoji="0" lang="ru-RU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2150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5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2000"/>
                                        <p:tgtEl>
                                          <p:spTgt spid="2150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506" grpId="0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</TotalTime>
  <Words>494</Words>
  <PresentationFormat>Экран (4:3)</PresentationFormat>
  <Paragraphs>120</Paragraphs>
  <Slides>14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6" baseType="lpstr">
      <vt:lpstr>Тема Office</vt:lpstr>
      <vt:lpstr>Equation.DSMT4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Дина</dc:creator>
  <cp:lastModifiedBy>Дина</cp:lastModifiedBy>
  <cp:revision>6</cp:revision>
  <dcterms:created xsi:type="dcterms:W3CDTF">2015-10-23T06:06:48Z</dcterms:created>
  <dcterms:modified xsi:type="dcterms:W3CDTF">2015-10-23T07:05:41Z</dcterms:modified>
</cp:coreProperties>
</file>

<file path=docProps/thumbnail.jpeg>
</file>